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Helvetica World" panose="020B0604020202020204" charset="-128"/>
      <p:regular r:id="rId14"/>
    </p:embeddedFont>
    <p:embeddedFont>
      <p:font typeface="Helvetica World Bold" panose="020B0604020202020204" charset="-128"/>
      <p:regular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Pony Club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B86BCBC-ED23-4479-A310-7587E4FC98C2}">
          <p14:sldIdLst>
            <p14:sldId id="256"/>
          </p14:sldIdLst>
        </p14:section>
        <p14:section name="Untitled Section" id="{6663ACDF-07C5-4745-A253-DB0002983932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76914" y="8137290"/>
            <a:ext cx="11372118" cy="3885795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2ADA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0" y="8607716"/>
            <a:ext cx="1766792" cy="2057400"/>
          </a:xfrm>
          <a:custGeom>
            <a:avLst/>
            <a:gdLst/>
            <a:ahLst/>
            <a:cxnLst/>
            <a:rect l="l" t="t" r="r" b="b"/>
            <a:pathLst>
              <a:path w="1766792" h="2057400">
                <a:moveTo>
                  <a:pt x="0" y="0"/>
                </a:moveTo>
                <a:lnTo>
                  <a:pt x="1766792" y="0"/>
                </a:lnTo>
                <a:lnTo>
                  <a:pt x="176679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7576914" y="-496413"/>
            <a:ext cx="1766792" cy="2057400"/>
          </a:xfrm>
          <a:custGeom>
            <a:avLst/>
            <a:gdLst/>
            <a:ahLst/>
            <a:cxnLst/>
            <a:rect l="l" t="t" r="r" b="b"/>
            <a:pathLst>
              <a:path w="1766792" h="2057400">
                <a:moveTo>
                  <a:pt x="0" y="0"/>
                </a:moveTo>
                <a:lnTo>
                  <a:pt x="1766792" y="0"/>
                </a:lnTo>
                <a:lnTo>
                  <a:pt x="176679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3032541" y="206812"/>
            <a:ext cx="4226759" cy="3358352"/>
          </a:xfrm>
          <a:custGeom>
            <a:avLst/>
            <a:gdLst/>
            <a:ahLst/>
            <a:cxnLst/>
            <a:rect l="l" t="t" r="r" b="b"/>
            <a:pathLst>
              <a:path w="4226759" h="3358352">
                <a:moveTo>
                  <a:pt x="0" y="0"/>
                </a:moveTo>
                <a:lnTo>
                  <a:pt x="4226759" y="0"/>
                </a:lnTo>
                <a:lnTo>
                  <a:pt x="4226759" y="3358353"/>
                </a:lnTo>
                <a:lnTo>
                  <a:pt x="0" y="3358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946728" y="806239"/>
            <a:ext cx="3697529" cy="2758926"/>
          </a:xfrm>
          <a:custGeom>
            <a:avLst/>
            <a:gdLst/>
            <a:ahLst/>
            <a:cxnLst/>
            <a:rect l="l" t="t" r="r" b="b"/>
            <a:pathLst>
              <a:path w="3697529" h="2758926">
                <a:moveTo>
                  <a:pt x="0" y="0"/>
                </a:moveTo>
                <a:lnTo>
                  <a:pt x="3697529" y="0"/>
                </a:lnTo>
                <a:lnTo>
                  <a:pt x="3697529" y="2758926"/>
                </a:lnTo>
                <a:lnTo>
                  <a:pt x="0" y="2758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701742" y="4196158"/>
            <a:ext cx="12884516" cy="1412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04"/>
              </a:lnSpc>
            </a:pPr>
            <a:r>
              <a:rPr lang="en-US" sz="11749" spc="-516">
                <a:solidFill>
                  <a:srgbClr val="1E1E49"/>
                </a:solidFill>
                <a:latin typeface="Helvetica World"/>
              </a:rPr>
              <a:t>MARKETING PLAN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72983" y="8878668"/>
            <a:ext cx="5544745" cy="1363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40"/>
              </a:lnSpc>
              <a:spcBef>
                <a:spcPct val="0"/>
              </a:spcBef>
            </a:pPr>
            <a:r>
              <a:rPr lang="en-US" sz="7957" spc="-350" dirty="0">
                <a:solidFill>
                  <a:srgbClr val="D55641"/>
                </a:solidFill>
                <a:latin typeface="Helvetica World"/>
              </a:rPr>
              <a:t>The Brainiacs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2096" y="5791685"/>
            <a:ext cx="8687119" cy="138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175">
                <a:solidFill>
                  <a:srgbClr val="D55641"/>
                </a:solidFill>
                <a:latin typeface="Helvetica World"/>
              </a:rPr>
              <a:t>“Why We Should Discontinue Ad Campaign #3 &amp; #10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59038" y="8493223"/>
            <a:ext cx="622788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u="sng" spc="-140">
                <a:solidFill>
                  <a:srgbClr val="000000"/>
                </a:solidFill>
                <a:latin typeface="Helvetica World"/>
              </a:rPr>
              <a:t>By group: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016" y="1467577"/>
            <a:ext cx="11619715" cy="7961818"/>
          </a:xfrm>
          <a:custGeom>
            <a:avLst/>
            <a:gdLst/>
            <a:ahLst/>
            <a:cxnLst/>
            <a:rect l="l" t="t" r="r" b="b"/>
            <a:pathLst>
              <a:path w="11619715" h="7961818">
                <a:moveTo>
                  <a:pt x="0" y="0"/>
                </a:moveTo>
                <a:lnTo>
                  <a:pt x="11619715" y="0"/>
                </a:lnTo>
                <a:lnTo>
                  <a:pt x="11619715" y="7961819"/>
                </a:lnTo>
                <a:lnTo>
                  <a:pt x="0" y="7961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2014297" y="1136971"/>
            <a:ext cx="6046978" cy="856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2"/>
              </a:lnSpc>
            </a:pPr>
            <a:endParaRPr/>
          </a:p>
          <a:p>
            <a:pPr marL="620396" lvl="1" indent="-310198" algn="ctr">
              <a:lnSpc>
                <a:spcPts val="4022"/>
              </a:lnSpc>
              <a:buFont typeface="Arial"/>
              <a:buChar char="•"/>
            </a:pPr>
            <a:r>
              <a:rPr lang="en-US" sz="2873" spc="-126">
                <a:solidFill>
                  <a:srgbClr val="1E1E49"/>
                </a:solidFill>
                <a:latin typeface="Helvetica World"/>
              </a:rPr>
              <a:t>As Reach decreases, CPR increases by 55% as they have a negative correlation.</a:t>
            </a:r>
          </a:p>
          <a:p>
            <a:pPr marL="620396" lvl="1" indent="-310198" algn="ctr">
              <a:lnSpc>
                <a:spcPts val="4022"/>
              </a:lnSpc>
              <a:buFont typeface="Arial"/>
              <a:buChar char="•"/>
            </a:pPr>
            <a:r>
              <a:rPr lang="en-US" sz="2873" spc="-126">
                <a:solidFill>
                  <a:srgbClr val="1E1E49"/>
                </a:solidFill>
                <a:latin typeface="Helvetica World"/>
              </a:rPr>
              <a:t>When Impression decreases, the CPR increases by 52% as they have a negative correlation.</a:t>
            </a:r>
          </a:p>
          <a:p>
            <a:pPr marL="620396" lvl="1" indent="-310198" algn="ctr">
              <a:lnSpc>
                <a:spcPts val="4022"/>
              </a:lnSpc>
              <a:buFont typeface="Arial"/>
              <a:buChar char="•"/>
            </a:pPr>
            <a:r>
              <a:rPr lang="en-US" sz="2873" spc="-126">
                <a:solidFill>
                  <a:srgbClr val="1E1E49"/>
                </a:solidFill>
                <a:latin typeface="Helvetica World"/>
              </a:rPr>
              <a:t>When Clicks &amp; Unique clicks decrease, the CPR again increases by 60% and vice-versa.</a:t>
            </a:r>
          </a:p>
          <a:p>
            <a:pPr marL="620396" lvl="1" indent="-310198" algn="ctr">
              <a:lnSpc>
                <a:spcPts val="4022"/>
              </a:lnSpc>
              <a:buFont typeface="Arial"/>
              <a:buChar char="•"/>
            </a:pPr>
            <a:r>
              <a:rPr lang="en-US" sz="2873" spc="-126">
                <a:solidFill>
                  <a:srgbClr val="1E1E49"/>
                </a:solidFill>
                <a:latin typeface="Helvetica World"/>
              </a:rPr>
              <a:t>When the Frequency decreases, CPR increases by 44% and vice-versa.</a:t>
            </a:r>
          </a:p>
          <a:p>
            <a:pPr marL="620396" lvl="1" indent="-310198" algn="ctr">
              <a:lnSpc>
                <a:spcPts val="4022"/>
              </a:lnSpc>
              <a:buFont typeface="Arial"/>
              <a:buChar char="•"/>
            </a:pPr>
            <a:r>
              <a:rPr lang="en-US" sz="2873" spc="-126">
                <a:solidFill>
                  <a:srgbClr val="1E1E49"/>
                </a:solidFill>
                <a:latin typeface="Helvetica World"/>
              </a:rPr>
              <a:t>When CTR &amp; Unique CTR decreases, CPR increases and vice-versa.</a:t>
            </a:r>
          </a:p>
          <a:p>
            <a:pPr algn="ctr">
              <a:lnSpc>
                <a:spcPts val="4022"/>
              </a:lnSpc>
            </a:pPr>
            <a:endParaRPr lang="en-US" sz="2873" spc="-126">
              <a:solidFill>
                <a:srgbClr val="1E1E49"/>
              </a:solidFill>
              <a:latin typeface="Helvetica Wor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24491" y="15266"/>
            <a:ext cx="10589716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CF1B2B"/>
                </a:solidFill>
                <a:latin typeface="Canva Sans Bold"/>
              </a:rPr>
              <a:t>CORRELATION MATRIX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22141" y="2348244"/>
            <a:ext cx="10643718" cy="7678545"/>
          </a:xfrm>
          <a:custGeom>
            <a:avLst/>
            <a:gdLst/>
            <a:ahLst/>
            <a:cxnLst/>
            <a:rect l="l" t="t" r="r" b="b"/>
            <a:pathLst>
              <a:path w="10643718" h="7678545">
                <a:moveTo>
                  <a:pt x="0" y="0"/>
                </a:moveTo>
                <a:lnTo>
                  <a:pt x="10643718" y="0"/>
                </a:lnTo>
                <a:lnTo>
                  <a:pt x="10643718" y="7678545"/>
                </a:lnTo>
                <a:lnTo>
                  <a:pt x="0" y="7678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43133" y="3919219"/>
            <a:ext cx="2103318" cy="1519647"/>
          </a:xfrm>
          <a:custGeom>
            <a:avLst/>
            <a:gdLst/>
            <a:ahLst/>
            <a:cxnLst/>
            <a:rect l="l" t="t" r="r" b="b"/>
            <a:pathLst>
              <a:path w="2103318" h="1519647">
                <a:moveTo>
                  <a:pt x="0" y="0"/>
                </a:moveTo>
                <a:lnTo>
                  <a:pt x="2103318" y="0"/>
                </a:lnTo>
                <a:lnTo>
                  <a:pt x="2103318" y="1519648"/>
                </a:lnTo>
                <a:lnTo>
                  <a:pt x="0" y="1519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500272" y="3919219"/>
            <a:ext cx="2103318" cy="1519647"/>
          </a:xfrm>
          <a:custGeom>
            <a:avLst/>
            <a:gdLst/>
            <a:ahLst/>
            <a:cxnLst/>
            <a:rect l="l" t="t" r="r" b="b"/>
            <a:pathLst>
              <a:path w="2103318" h="1519647">
                <a:moveTo>
                  <a:pt x="0" y="0"/>
                </a:moveTo>
                <a:lnTo>
                  <a:pt x="2103318" y="0"/>
                </a:lnTo>
                <a:lnTo>
                  <a:pt x="2103318" y="1519648"/>
                </a:lnTo>
                <a:lnTo>
                  <a:pt x="0" y="1519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09885" y="55274"/>
            <a:ext cx="17268230" cy="1466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96"/>
              </a:lnSpc>
              <a:spcBef>
                <a:spcPct val="0"/>
              </a:spcBef>
            </a:pPr>
            <a:r>
              <a:rPr lang="en-US" sz="8640" spc="-380">
                <a:solidFill>
                  <a:srgbClr val="CF1B2B"/>
                </a:solidFill>
                <a:latin typeface="Helvetica World"/>
              </a:rPr>
              <a:t>CAMPAIGNS TO BE DISCONTINUED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553244" y="2272044"/>
            <a:ext cx="6696072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175">
                <a:solidFill>
                  <a:srgbClr val="D55641"/>
                </a:solidFill>
                <a:latin typeface="Helvetica World"/>
              </a:rPr>
              <a:t>Campaign 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03895" y="2272044"/>
            <a:ext cx="6696072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175">
                <a:solidFill>
                  <a:srgbClr val="D55641"/>
                </a:solidFill>
                <a:latin typeface="Helvetica World"/>
              </a:rPr>
              <a:t>Campaign 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0105" y="2926233"/>
            <a:ext cx="1549375" cy="59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5"/>
              </a:lnSpc>
              <a:spcBef>
                <a:spcPct val="0"/>
              </a:spcBef>
            </a:pPr>
            <a:r>
              <a:rPr lang="en-US" sz="3525" spc="-155">
                <a:solidFill>
                  <a:srgbClr val="1E1E49"/>
                </a:solidFill>
                <a:latin typeface="Helvetica World"/>
              </a:rPr>
              <a:t>Australia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54400" y="2926233"/>
            <a:ext cx="814708" cy="596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35"/>
              </a:lnSpc>
              <a:spcBef>
                <a:spcPct val="0"/>
              </a:spcBef>
            </a:pPr>
            <a:r>
              <a:rPr lang="en-US" sz="3525" spc="-155" dirty="0">
                <a:solidFill>
                  <a:srgbClr val="1E1E49"/>
                </a:solidFill>
                <a:latin typeface="Helvetica World"/>
              </a:rPr>
              <a:t>UK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49506" y="6804977"/>
            <a:ext cx="3643468" cy="4114800"/>
          </a:xfrm>
          <a:custGeom>
            <a:avLst/>
            <a:gdLst/>
            <a:ahLst/>
            <a:cxnLst/>
            <a:rect l="l" t="t" r="r" b="b"/>
            <a:pathLst>
              <a:path w="3643468" h="4114800">
                <a:moveTo>
                  <a:pt x="0" y="0"/>
                </a:moveTo>
                <a:lnTo>
                  <a:pt x="3643469" y="0"/>
                </a:lnTo>
                <a:lnTo>
                  <a:pt x="36434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279590" y="1847831"/>
            <a:ext cx="15728820" cy="554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 spc="-154" dirty="0">
                <a:solidFill>
                  <a:srgbClr val="1E1E49"/>
                </a:solidFill>
                <a:latin typeface="Helvetica World"/>
              </a:rPr>
              <a:t>We analyzed the data using different visualizations of the scatterplot, bar chart, pie chart, and histogram using Microsoft Excel and Power BI.</a:t>
            </a:r>
          </a:p>
          <a:p>
            <a:pPr>
              <a:lnSpc>
                <a:spcPts val="4900"/>
              </a:lnSpc>
            </a:pPr>
            <a:endParaRPr lang="en-US" sz="3500" spc="-154" dirty="0">
              <a:solidFill>
                <a:srgbClr val="1E1E49"/>
              </a:solidFill>
              <a:latin typeface="Helvetica World"/>
            </a:endParaRP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 spc="-154" dirty="0">
                <a:solidFill>
                  <a:srgbClr val="1E1E49"/>
                </a:solidFill>
                <a:latin typeface="Helvetica World"/>
              </a:rPr>
              <a:t>The conclusion we reached is that Campaign - 3 and Campaign - 10  are the least efficient campaigns. </a:t>
            </a:r>
          </a:p>
          <a:p>
            <a:pPr>
              <a:lnSpc>
                <a:spcPts val="4900"/>
              </a:lnSpc>
            </a:pPr>
            <a:endParaRPr lang="en-US" sz="3500" spc="-154" dirty="0">
              <a:solidFill>
                <a:srgbClr val="1E1E49"/>
              </a:solidFill>
              <a:latin typeface="Helvetica World"/>
            </a:endParaRP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 spc="-154" dirty="0">
                <a:solidFill>
                  <a:srgbClr val="1E1E49"/>
                </a:solidFill>
                <a:latin typeface="Helvetica World"/>
              </a:rPr>
              <a:t>Campaign - 3 shows a negative output of results compared to the other campaigns. To improve this situation it is advised that we improve the marketing strategy in Australia and the UK.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92353" y="219265"/>
            <a:ext cx="7303294" cy="1466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96"/>
              </a:lnSpc>
            </a:pPr>
            <a:r>
              <a:rPr lang="en-US" sz="8640">
                <a:solidFill>
                  <a:srgbClr val="CF1B2B"/>
                </a:solidFill>
                <a:latin typeface="Helvetica World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78747" y="7307712"/>
            <a:ext cx="5330506" cy="2432043"/>
          </a:xfrm>
          <a:custGeom>
            <a:avLst/>
            <a:gdLst/>
            <a:ahLst/>
            <a:cxnLst/>
            <a:rect l="l" t="t" r="r" b="b"/>
            <a:pathLst>
              <a:path w="5330506" h="2432043">
                <a:moveTo>
                  <a:pt x="0" y="0"/>
                </a:moveTo>
                <a:lnTo>
                  <a:pt x="5330506" y="0"/>
                </a:lnTo>
                <a:lnTo>
                  <a:pt x="5330506" y="2432044"/>
                </a:lnTo>
                <a:lnTo>
                  <a:pt x="0" y="2432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030055" y="3650112"/>
            <a:ext cx="6227889" cy="342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-140" dirty="0" err="1">
                <a:solidFill>
                  <a:srgbClr val="FF3131"/>
                </a:solidFill>
                <a:latin typeface="Helvetica World"/>
              </a:rPr>
              <a:t>Yugandhar</a:t>
            </a:r>
            <a:r>
              <a:rPr lang="en-US" sz="3199" spc="-140" dirty="0">
                <a:solidFill>
                  <a:srgbClr val="FF3131"/>
                </a:solidFill>
                <a:latin typeface="Helvetica World"/>
              </a:rPr>
              <a:t> </a:t>
            </a:r>
            <a:r>
              <a:rPr lang="en-US" sz="3199" spc="-140" dirty="0" err="1">
                <a:solidFill>
                  <a:srgbClr val="FF3131"/>
                </a:solidFill>
                <a:latin typeface="Helvetica World"/>
              </a:rPr>
              <a:t>Umale</a:t>
            </a:r>
            <a:endParaRPr lang="en-US" sz="3199" spc="-140" dirty="0">
              <a:solidFill>
                <a:srgbClr val="FF3131"/>
              </a:solidFill>
              <a:latin typeface="Helvetica World"/>
            </a:endParaRPr>
          </a:p>
          <a:p>
            <a:pPr algn="ctr">
              <a:lnSpc>
                <a:spcPts val="4479"/>
              </a:lnSpc>
            </a:pPr>
            <a:r>
              <a:rPr lang="en-US" sz="3199" spc="-140" dirty="0" err="1">
                <a:solidFill>
                  <a:srgbClr val="FF3131"/>
                </a:solidFill>
                <a:latin typeface="Helvetica World"/>
              </a:rPr>
              <a:t>Suryanshi</a:t>
            </a:r>
            <a:r>
              <a:rPr lang="en-US" sz="3199" spc="-140" dirty="0">
                <a:solidFill>
                  <a:srgbClr val="FF3131"/>
                </a:solidFill>
                <a:latin typeface="Helvetica World"/>
              </a:rPr>
              <a:t> </a:t>
            </a:r>
            <a:r>
              <a:rPr lang="en-US" sz="3199" spc="-140" dirty="0" err="1">
                <a:solidFill>
                  <a:srgbClr val="FF3131"/>
                </a:solidFill>
                <a:latin typeface="Helvetica World"/>
              </a:rPr>
              <a:t>Kuyate</a:t>
            </a:r>
            <a:endParaRPr lang="en-US" sz="3199" spc="-140" dirty="0">
              <a:solidFill>
                <a:srgbClr val="FF3131"/>
              </a:solidFill>
              <a:latin typeface="Helvetica World"/>
            </a:endParaRPr>
          </a:p>
          <a:p>
            <a:pPr algn="ctr">
              <a:lnSpc>
                <a:spcPts val="4479"/>
              </a:lnSpc>
            </a:pPr>
            <a:r>
              <a:rPr lang="en-US" sz="3199" spc="-140" dirty="0">
                <a:solidFill>
                  <a:srgbClr val="FF3131"/>
                </a:solidFill>
                <a:latin typeface="Helvetica World"/>
              </a:rPr>
              <a:t>Aditya Tiwari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-140" dirty="0">
                <a:solidFill>
                  <a:srgbClr val="FF3131"/>
                </a:solidFill>
                <a:latin typeface="Helvetica World"/>
              </a:rPr>
              <a:t>Ritika Mhatre</a:t>
            </a:r>
          </a:p>
          <a:p>
            <a:pPr algn="ctr">
              <a:lnSpc>
                <a:spcPts val="4479"/>
              </a:lnSpc>
            </a:pPr>
            <a:r>
              <a:rPr lang="en-US" sz="3199" spc="-140" dirty="0">
                <a:solidFill>
                  <a:srgbClr val="FF3131"/>
                </a:solidFill>
                <a:latin typeface="Helvetica World"/>
              </a:rPr>
              <a:t>Aditi </a:t>
            </a:r>
            <a:r>
              <a:rPr lang="en-US" sz="3199" spc="-140" dirty="0" err="1">
                <a:solidFill>
                  <a:srgbClr val="FF3131"/>
                </a:solidFill>
                <a:latin typeface="Helvetica World"/>
              </a:rPr>
              <a:t>Kharate</a:t>
            </a:r>
            <a:endParaRPr lang="en-US" sz="3199" spc="-140" dirty="0">
              <a:solidFill>
                <a:srgbClr val="FF3131"/>
              </a:solidFill>
              <a:latin typeface="Helvetica World"/>
            </a:endParaRPr>
          </a:p>
          <a:p>
            <a:pPr algn="ctr">
              <a:lnSpc>
                <a:spcPts val="4479"/>
              </a:lnSpc>
            </a:pPr>
            <a:r>
              <a:rPr lang="en-US" sz="3199" spc="-140" dirty="0">
                <a:solidFill>
                  <a:srgbClr val="FF3131"/>
                </a:solidFill>
                <a:latin typeface="Helvetica World"/>
              </a:rPr>
              <a:t>Ayush </a:t>
            </a:r>
            <a:r>
              <a:rPr lang="en-US" sz="3199" spc="-140" dirty="0" err="1">
                <a:solidFill>
                  <a:srgbClr val="FF3131"/>
                </a:solidFill>
                <a:latin typeface="Helvetica World"/>
              </a:rPr>
              <a:t>Paunikar</a:t>
            </a:r>
            <a:endParaRPr lang="en-US" sz="3199" spc="-140" dirty="0">
              <a:solidFill>
                <a:srgbClr val="FF3131"/>
              </a:solidFill>
              <a:latin typeface="Helvetica Wor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914400" y="0"/>
            <a:ext cx="2331359" cy="233135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2ADA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711206" y="8092621"/>
            <a:ext cx="2331359" cy="233135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2ADA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 rot="301279">
            <a:off x="4443404" y="-177895"/>
            <a:ext cx="8989708" cy="3026146"/>
          </a:xfrm>
          <a:custGeom>
            <a:avLst/>
            <a:gdLst/>
            <a:ahLst/>
            <a:cxnLst/>
            <a:rect l="l" t="t" r="r" b="b"/>
            <a:pathLst>
              <a:path w="8989708" h="3026146">
                <a:moveTo>
                  <a:pt x="0" y="0"/>
                </a:moveTo>
                <a:lnTo>
                  <a:pt x="8989708" y="0"/>
                </a:lnTo>
                <a:lnTo>
                  <a:pt x="8989708" y="3026145"/>
                </a:lnTo>
                <a:lnTo>
                  <a:pt x="0" y="3026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5995988" y="2469519"/>
            <a:ext cx="6296025" cy="106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42"/>
              </a:lnSpc>
              <a:spcBef>
                <a:spcPct val="0"/>
              </a:spcBef>
            </a:pPr>
            <a:r>
              <a:rPr lang="en-US" sz="6244" spc="-274">
                <a:solidFill>
                  <a:srgbClr val="010101"/>
                </a:solidFill>
                <a:latin typeface="Helvetica World"/>
              </a:rPr>
              <a:t> TEAM MEMBERS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53127" y="577147"/>
            <a:ext cx="8381745" cy="1573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62"/>
              </a:lnSpc>
            </a:pPr>
            <a:r>
              <a:rPr lang="en-US" sz="10749">
                <a:solidFill>
                  <a:srgbClr val="000000"/>
                </a:solidFill>
                <a:latin typeface="Pony Club"/>
              </a:rPr>
              <a:t>The Brainiacs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56275" y="5402123"/>
            <a:ext cx="3659237" cy="3659237"/>
          </a:xfrm>
          <a:custGeom>
            <a:avLst/>
            <a:gdLst/>
            <a:ahLst/>
            <a:cxnLst/>
            <a:rect l="l" t="t" r="r" b="b"/>
            <a:pathLst>
              <a:path w="3659237" h="3659237">
                <a:moveTo>
                  <a:pt x="0" y="0"/>
                </a:moveTo>
                <a:lnTo>
                  <a:pt x="3659237" y="0"/>
                </a:lnTo>
                <a:lnTo>
                  <a:pt x="3659237" y="3659237"/>
                </a:lnTo>
                <a:lnTo>
                  <a:pt x="0" y="3659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969782" y="7231741"/>
            <a:ext cx="676900" cy="676900"/>
          </a:xfrm>
          <a:custGeom>
            <a:avLst/>
            <a:gdLst/>
            <a:ahLst/>
            <a:cxnLst/>
            <a:rect l="l" t="t" r="r" b="b"/>
            <a:pathLst>
              <a:path w="676900" h="676900">
                <a:moveTo>
                  <a:pt x="0" y="0"/>
                </a:moveTo>
                <a:lnTo>
                  <a:pt x="676901" y="0"/>
                </a:lnTo>
                <a:lnTo>
                  <a:pt x="676901" y="676901"/>
                </a:lnTo>
                <a:lnTo>
                  <a:pt x="0" y="6769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953705" y="7288165"/>
            <a:ext cx="681565" cy="564053"/>
          </a:xfrm>
          <a:custGeom>
            <a:avLst/>
            <a:gdLst/>
            <a:ahLst/>
            <a:cxnLst/>
            <a:rect l="l" t="t" r="r" b="b"/>
            <a:pathLst>
              <a:path w="681565" h="564053">
                <a:moveTo>
                  <a:pt x="0" y="0"/>
                </a:moveTo>
                <a:lnTo>
                  <a:pt x="681565" y="0"/>
                </a:lnTo>
                <a:lnTo>
                  <a:pt x="681565" y="564053"/>
                </a:lnTo>
                <a:lnTo>
                  <a:pt x="0" y="5640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698765" y="7993587"/>
            <a:ext cx="676900" cy="676900"/>
          </a:xfrm>
          <a:custGeom>
            <a:avLst/>
            <a:gdLst/>
            <a:ahLst/>
            <a:cxnLst/>
            <a:rect l="l" t="t" r="r" b="b"/>
            <a:pathLst>
              <a:path w="676900" h="676900">
                <a:moveTo>
                  <a:pt x="0" y="0"/>
                </a:moveTo>
                <a:lnTo>
                  <a:pt x="676900" y="0"/>
                </a:lnTo>
                <a:lnTo>
                  <a:pt x="676900" y="676901"/>
                </a:lnTo>
                <a:lnTo>
                  <a:pt x="0" y="6769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721592" y="8071514"/>
            <a:ext cx="579543" cy="479622"/>
          </a:xfrm>
          <a:custGeom>
            <a:avLst/>
            <a:gdLst/>
            <a:ahLst/>
            <a:cxnLst/>
            <a:rect l="l" t="t" r="r" b="b"/>
            <a:pathLst>
              <a:path w="579543" h="479622">
                <a:moveTo>
                  <a:pt x="0" y="0"/>
                </a:moveTo>
                <a:lnTo>
                  <a:pt x="579543" y="0"/>
                </a:lnTo>
                <a:lnTo>
                  <a:pt x="579543" y="479623"/>
                </a:lnTo>
                <a:lnTo>
                  <a:pt x="0" y="479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7582731" y="7394614"/>
            <a:ext cx="676900" cy="676900"/>
          </a:xfrm>
          <a:custGeom>
            <a:avLst/>
            <a:gdLst/>
            <a:ahLst/>
            <a:cxnLst/>
            <a:rect l="l" t="t" r="r" b="b"/>
            <a:pathLst>
              <a:path w="676900" h="676900">
                <a:moveTo>
                  <a:pt x="0" y="0"/>
                </a:moveTo>
                <a:lnTo>
                  <a:pt x="676900" y="0"/>
                </a:lnTo>
                <a:lnTo>
                  <a:pt x="676900" y="676900"/>
                </a:lnTo>
                <a:lnTo>
                  <a:pt x="0" y="6769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7582731" y="7472541"/>
            <a:ext cx="629598" cy="521046"/>
          </a:xfrm>
          <a:custGeom>
            <a:avLst/>
            <a:gdLst/>
            <a:ahLst/>
            <a:cxnLst/>
            <a:rect l="l" t="t" r="r" b="b"/>
            <a:pathLst>
              <a:path w="629598" h="521046">
                <a:moveTo>
                  <a:pt x="0" y="0"/>
                </a:moveTo>
                <a:lnTo>
                  <a:pt x="629598" y="0"/>
                </a:lnTo>
                <a:lnTo>
                  <a:pt x="629598" y="521046"/>
                </a:lnTo>
                <a:lnTo>
                  <a:pt x="0" y="5210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9600269" y="5695782"/>
            <a:ext cx="676900" cy="676900"/>
          </a:xfrm>
          <a:custGeom>
            <a:avLst/>
            <a:gdLst/>
            <a:ahLst/>
            <a:cxnLst/>
            <a:rect l="l" t="t" r="r" b="b"/>
            <a:pathLst>
              <a:path w="676900" h="676900">
                <a:moveTo>
                  <a:pt x="0" y="0"/>
                </a:moveTo>
                <a:lnTo>
                  <a:pt x="676901" y="0"/>
                </a:lnTo>
                <a:lnTo>
                  <a:pt x="676901" y="676900"/>
                </a:lnTo>
                <a:lnTo>
                  <a:pt x="0" y="6769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9600269" y="5741282"/>
            <a:ext cx="707963" cy="585901"/>
          </a:xfrm>
          <a:custGeom>
            <a:avLst/>
            <a:gdLst/>
            <a:ahLst/>
            <a:cxnLst/>
            <a:rect l="l" t="t" r="r" b="b"/>
            <a:pathLst>
              <a:path w="707963" h="585901">
                <a:moveTo>
                  <a:pt x="0" y="0"/>
                </a:moveTo>
                <a:lnTo>
                  <a:pt x="707964" y="0"/>
                </a:lnTo>
                <a:lnTo>
                  <a:pt x="707964" y="585900"/>
                </a:lnTo>
                <a:lnTo>
                  <a:pt x="0" y="585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7823774" y="5695782"/>
            <a:ext cx="676900" cy="676900"/>
          </a:xfrm>
          <a:custGeom>
            <a:avLst/>
            <a:gdLst/>
            <a:ahLst/>
            <a:cxnLst/>
            <a:rect l="l" t="t" r="r" b="b"/>
            <a:pathLst>
              <a:path w="676900" h="676900">
                <a:moveTo>
                  <a:pt x="0" y="0"/>
                </a:moveTo>
                <a:lnTo>
                  <a:pt x="676901" y="0"/>
                </a:lnTo>
                <a:lnTo>
                  <a:pt x="676901" y="676900"/>
                </a:lnTo>
                <a:lnTo>
                  <a:pt x="0" y="6769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7796743" y="5738490"/>
            <a:ext cx="696322" cy="576267"/>
          </a:xfrm>
          <a:custGeom>
            <a:avLst/>
            <a:gdLst/>
            <a:ahLst/>
            <a:cxnLst/>
            <a:rect l="l" t="t" r="r" b="b"/>
            <a:pathLst>
              <a:path w="696322" h="576267">
                <a:moveTo>
                  <a:pt x="0" y="0"/>
                </a:moveTo>
                <a:lnTo>
                  <a:pt x="696323" y="0"/>
                </a:lnTo>
                <a:lnTo>
                  <a:pt x="696323" y="576266"/>
                </a:lnTo>
                <a:lnTo>
                  <a:pt x="0" y="57626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5808269" y="5137749"/>
            <a:ext cx="1660162" cy="565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69"/>
              </a:lnSpc>
            </a:pPr>
            <a:r>
              <a:rPr lang="en-US" sz="3335">
                <a:solidFill>
                  <a:srgbClr val="F7941D"/>
                </a:solidFill>
                <a:latin typeface="Helvetica World"/>
              </a:rPr>
              <a:t>People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41619" y="7760223"/>
            <a:ext cx="1227429" cy="565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69"/>
              </a:lnSpc>
            </a:pPr>
            <a:r>
              <a:rPr lang="en-US" sz="3335">
                <a:solidFill>
                  <a:srgbClr val="F7941D"/>
                </a:solidFill>
                <a:latin typeface="Helvetica World"/>
              </a:rPr>
              <a:t>Planet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15512" y="5175849"/>
            <a:ext cx="1711072" cy="565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69"/>
              </a:lnSpc>
            </a:pPr>
            <a:r>
              <a:rPr lang="en-US" sz="3335">
                <a:solidFill>
                  <a:srgbClr val="F7941D"/>
                </a:solidFill>
                <a:latin typeface="Helvetica World"/>
              </a:rPr>
              <a:t>Peace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20287" y="7698268"/>
            <a:ext cx="2575853" cy="565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69"/>
              </a:lnSpc>
            </a:pPr>
            <a:r>
              <a:rPr lang="en-US" sz="3335">
                <a:solidFill>
                  <a:srgbClr val="F7941D"/>
                </a:solidFill>
                <a:latin typeface="Helvetica World"/>
              </a:rPr>
              <a:t>Partnerships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99746" y="9037680"/>
            <a:ext cx="2177424" cy="565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69"/>
              </a:lnSpc>
            </a:pPr>
            <a:r>
              <a:rPr lang="en-US" sz="3335">
                <a:solidFill>
                  <a:srgbClr val="F7941D"/>
                </a:solidFill>
                <a:latin typeface="Helvetica World"/>
              </a:rPr>
              <a:t>Prosperity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16132" y="123255"/>
            <a:ext cx="8442166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F1B2B"/>
                </a:solidFill>
                <a:latin typeface="Canva Sans Bold"/>
              </a:rPr>
              <a:t>Superhero 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2130" y="1928459"/>
            <a:ext cx="15843740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1E1E49"/>
                </a:solidFill>
                <a:latin typeface="Canva Sans"/>
              </a:rPr>
              <a:t>Superhero U was an endeavor to empower imaginative and fervent young minds to make the best possible use of their skills and creativity. 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1E1E49"/>
              </a:solidFill>
              <a:latin typeface="Canva Sans"/>
            </a:endParaR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1E1E49"/>
                </a:solidFill>
                <a:latin typeface="Canva Sans"/>
              </a:rPr>
              <a:t>Influenced by the UN's 17 sustainable development goals, these goals were broadly categorized into 5 themes: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14442" y="6834785"/>
            <a:ext cx="2796631" cy="1430465"/>
            <a:chOff x="0" y="0"/>
            <a:chExt cx="736561" cy="3767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6561" cy="376748"/>
            </a:xfrm>
            <a:custGeom>
              <a:avLst/>
              <a:gdLst/>
              <a:ahLst/>
              <a:cxnLst/>
              <a:rect l="l" t="t" r="r" b="b"/>
              <a:pathLst>
                <a:path w="736561" h="376748">
                  <a:moveTo>
                    <a:pt x="141183" y="0"/>
                  </a:moveTo>
                  <a:lnTo>
                    <a:pt x="595378" y="0"/>
                  </a:lnTo>
                  <a:cubicBezTo>
                    <a:pt x="673351" y="0"/>
                    <a:pt x="736561" y="63210"/>
                    <a:pt x="736561" y="141183"/>
                  </a:cubicBezTo>
                  <a:lnTo>
                    <a:pt x="736561" y="235565"/>
                  </a:lnTo>
                  <a:cubicBezTo>
                    <a:pt x="736561" y="273009"/>
                    <a:pt x="721687" y="308919"/>
                    <a:pt x="695209" y="335396"/>
                  </a:cubicBezTo>
                  <a:cubicBezTo>
                    <a:pt x="668732" y="361873"/>
                    <a:pt x="632822" y="376748"/>
                    <a:pt x="595378" y="376748"/>
                  </a:cubicBezTo>
                  <a:lnTo>
                    <a:pt x="141183" y="376748"/>
                  </a:lnTo>
                  <a:cubicBezTo>
                    <a:pt x="63210" y="376748"/>
                    <a:pt x="0" y="313538"/>
                    <a:pt x="0" y="235565"/>
                  </a:cubicBezTo>
                  <a:lnTo>
                    <a:pt x="0" y="141183"/>
                  </a:lnTo>
                  <a:cubicBezTo>
                    <a:pt x="0" y="63210"/>
                    <a:pt x="63210" y="0"/>
                    <a:pt x="141183" y="0"/>
                  </a:cubicBezTo>
                  <a:close/>
                </a:path>
              </a:pathLst>
            </a:custGeom>
            <a:solidFill>
              <a:srgbClr val="F7941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20459" y="6765633"/>
            <a:ext cx="2796631" cy="1430465"/>
            <a:chOff x="0" y="0"/>
            <a:chExt cx="736561" cy="3767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6561" cy="376748"/>
            </a:xfrm>
            <a:custGeom>
              <a:avLst/>
              <a:gdLst/>
              <a:ahLst/>
              <a:cxnLst/>
              <a:rect l="l" t="t" r="r" b="b"/>
              <a:pathLst>
                <a:path w="736561" h="376748">
                  <a:moveTo>
                    <a:pt x="141183" y="0"/>
                  </a:moveTo>
                  <a:lnTo>
                    <a:pt x="595378" y="0"/>
                  </a:lnTo>
                  <a:cubicBezTo>
                    <a:pt x="673351" y="0"/>
                    <a:pt x="736561" y="63210"/>
                    <a:pt x="736561" y="141183"/>
                  </a:cubicBezTo>
                  <a:lnTo>
                    <a:pt x="736561" y="235565"/>
                  </a:lnTo>
                  <a:cubicBezTo>
                    <a:pt x="736561" y="273009"/>
                    <a:pt x="721687" y="308919"/>
                    <a:pt x="695209" y="335396"/>
                  </a:cubicBezTo>
                  <a:cubicBezTo>
                    <a:pt x="668732" y="361873"/>
                    <a:pt x="632822" y="376748"/>
                    <a:pt x="595378" y="376748"/>
                  </a:cubicBezTo>
                  <a:lnTo>
                    <a:pt x="141183" y="376748"/>
                  </a:lnTo>
                  <a:cubicBezTo>
                    <a:pt x="63210" y="376748"/>
                    <a:pt x="0" y="313538"/>
                    <a:pt x="0" y="235565"/>
                  </a:cubicBezTo>
                  <a:lnTo>
                    <a:pt x="0" y="141183"/>
                  </a:lnTo>
                  <a:cubicBezTo>
                    <a:pt x="0" y="63210"/>
                    <a:pt x="63210" y="0"/>
                    <a:pt x="141183" y="0"/>
                  </a:cubicBezTo>
                  <a:close/>
                </a:path>
              </a:pathLst>
            </a:custGeom>
            <a:solidFill>
              <a:srgbClr val="F7941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28429" y="6834785"/>
            <a:ext cx="2796631" cy="1430465"/>
            <a:chOff x="0" y="0"/>
            <a:chExt cx="736561" cy="3767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6561" cy="376748"/>
            </a:xfrm>
            <a:custGeom>
              <a:avLst/>
              <a:gdLst/>
              <a:ahLst/>
              <a:cxnLst/>
              <a:rect l="l" t="t" r="r" b="b"/>
              <a:pathLst>
                <a:path w="736561" h="376748">
                  <a:moveTo>
                    <a:pt x="141183" y="0"/>
                  </a:moveTo>
                  <a:lnTo>
                    <a:pt x="595378" y="0"/>
                  </a:lnTo>
                  <a:cubicBezTo>
                    <a:pt x="673351" y="0"/>
                    <a:pt x="736561" y="63210"/>
                    <a:pt x="736561" y="141183"/>
                  </a:cubicBezTo>
                  <a:lnTo>
                    <a:pt x="736561" y="235565"/>
                  </a:lnTo>
                  <a:cubicBezTo>
                    <a:pt x="736561" y="273009"/>
                    <a:pt x="721687" y="308919"/>
                    <a:pt x="695209" y="335396"/>
                  </a:cubicBezTo>
                  <a:cubicBezTo>
                    <a:pt x="668732" y="361873"/>
                    <a:pt x="632822" y="376748"/>
                    <a:pt x="595378" y="376748"/>
                  </a:cubicBezTo>
                  <a:lnTo>
                    <a:pt x="141183" y="376748"/>
                  </a:lnTo>
                  <a:cubicBezTo>
                    <a:pt x="63210" y="376748"/>
                    <a:pt x="0" y="313538"/>
                    <a:pt x="0" y="235565"/>
                  </a:cubicBezTo>
                  <a:lnTo>
                    <a:pt x="0" y="141183"/>
                  </a:lnTo>
                  <a:cubicBezTo>
                    <a:pt x="0" y="63210"/>
                    <a:pt x="63210" y="0"/>
                    <a:pt x="141183" y="0"/>
                  </a:cubicBezTo>
                  <a:close/>
                </a:path>
              </a:pathLst>
            </a:custGeom>
            <a:solidFill>
              <a:srgbClr val="F7941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6283870" y="7837376"/>
            <a:ext cx="456369" cy="2266494"/>
          </a:xfrm>
          <a:custGeom>
            <a:avLst/>
            <a:gdLst/>
            <a:ahLst/>
            <a:cxnLst/>
            <a:rect l="l" t="t" r="r" b="b"/>
            <a:pathLst>
              <a:path w="456369" h="2266494">
                <a:moveTo>
                  <a:pt x="0" y="0"/>
                </a:moveTo>
                <a:lnTo>
                  <a:pt x="456369" y="0"/>
                </a:lnTo>
                <a:lnTo>
                  <a:pt x="456369" y="2266493"/>
                </a:lnTo>
                <a:lnTo>
                  <a:pt x="0" y="2266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8154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5400000" flipV="1">
            <a:off x="11657343" y="7837376"/>
            <a:ext cx="456369" cy="2266494"/>
          </a:xfrm>
          <a:custGeom>
            <a:avLst/>
            <a:gdLst/>
            <a:ahLst/>
            <a:cxnLst/>
            <a:rect l="l" t="t" r="r" b="b"/>
            <a:pathLst>
              <a:path w="456369" h="2266494">
                <a:moveTo>
                  <a:pt x="0" y="2266493"/>
                </a:moveTo>
                <a:lnTo>
                  <a:pt x="456369" y="2266493"/>
                </a:lnTo>
                <a:lnTo>
                  <a:pt x="456369" y="0"/>
                </a:lnTo>
                <a:lnTo>
                  <a:pt x="0" y="0"/>
                </a:lnTo>
                <a:lnTo>
                  <a:pt x="0" y="226649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8154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AutoShape 13"/>
          <p:cNvSpPr/>
          <p:nvPr/>
        </p:nvSpPr>
        <p:spPr>
          <a:xfrm>
            <a:off x="5899699" y="8989673"/>
            <a:ext cx="6492240" cy="0"/>
          </a:xfrm>
          <a:prstGeom prst="line">
            <a:avLst/>
          </a:prstGeom>
          <a:ln w="38100" cap="flat">
            <a:solidFill>
              <a:srgbClr val="FF91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4" name="Group 14"/>
          <p:cNvGrpSpPr/>
          <p:nvPr/>
        </p:nvGrpSpPr>
        <p:grpSpPr>
          <a:xfrm>
            <a:off x="9904318" y="2429582"/>
            <a:ext cx="1858501" cy="1771841"/>
            <a:chOff x="0" y="0"/>
            <a:chExt cx="524246" cy="4998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4246" cy="499801"/>
            </a:xfrm>
            <a:custGeom>
              <a:avLst/>
              <a:gdLst/>
              <a:ahLst/>
              <a:cxnLst/>
              <a:rect l="l" t="t" r="r" b="b"/>
              <a:pathLst>
                <a:path w="524246" h="499801">
                  <a:moveTo>
                    <a:pt x="0" y="0"/>
                  </a:moveTo>
                  <a:lnTo>
                    <a:pt x="524246" y="0"/>
                  </a:lnTo>
                  <a:lnTo>
                    <a:pt x="524246" y="499801"/>
                  </a:lnTo>
                  <a:lnTo>
                    <a:pt x="0" y="499801"/>
                  </a:lnTo>
                  <a:close/>
                </a:path>
              </a:pathLst>
            </a:custGeom>
            <a:solidFill>
              <a:srgbClr val="68D2B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128197" y="2574558"/>
            <a:ext cx="1428529" cy="1428529"/>
          </a:xfrm>
          <a:custGeom>
            <a:avLst/>
            <a:gdLst/>
            <a:ahLst/>
            <a:cxnLst/>
            <a:rect l="l" t="t" r="r" b="b"/>
            <a:pathLst>
              <a:path w="1428529" h="1428529">
                <a:moveTo>
                  <a:pt x="0" y="0"/>
                </a:moveTo>
                <a:lnTo>
                  <a:pt x="1428529" y="0"/>
                </a:lnTo>
                <a:lnTo>
                  <a:pt x="1428529" y="1428529"/>
                </a:lnTo>
                <a:lnTo>
                  <a:pt x="0" y="1428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8" name="Group 18"/>
          <p:cNvGrpSpPr/>
          <p:nvPr/>
        </p:nvGrpSpPr>
        <p:grpSpPr>
          <a:xfrm>
            <a:off x="3133328" y="2401007"/>
            <a:ext cx="1785035" cy="1771841"/>
            <a:chOff x="0" y="0"/>
            <a:chExt cx="503523" cy="49980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03523" cy="499801"/>
            </a:xfrm>
            <a:custGeom>
              <a:avLst/>
              <a:gdLst/>
              <a:ahLst/>
              <a:cxnLst/>
              <a:rect l="l" t="t" r="r" b="b"/>
              <a:pathLst>
                <a:path w="503523" h="499801">
                  <a:moveTo>
                    <a:pt x="0" y="0"/>
                  </a:moveTo>
                  <a:lnTo>
                    <a:pt x="503523" y="0"/>
                  </a:lnTo>
                  <a:lnTo>
                    <a:pt x="503523" y="499801"/>
                  </a:lnTo>
                  <a:lnTo>
                    <a:pt x="0" y="499801"/>
                  </a:lnTo>
                  <a:close/>
                </a:path>
              </a:pathLst>
            </a:custGeom>
            <a:solidFill>
              <a:srgbClr val="68D2B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3311580" y="2581557"/>
            <a:ext cx="1428529" cy="1428529"/>
          </a:xfrm>
          <a:custGeom>
            <a:avLst/>
            <a:gdLst/>
            <a:ahLst/>
            <a:cxnLst/>
            <a:rect l="l" t="t" r="r" b="b"/>
            <a:pathLst>
              <a:path w="1428529" h="1428529">
                <a:moveTo>
                  <a:pt x="0" y="0"/>
                </a:moveTo>
                <a:lnTo>
                  <a:pt x="1428529" y="0"/>
                </a:lnTo>
                <a:lnTo>
                  <a:pt x="1428529" y="1428529"/>
                </a:lnTo>
                <a:lnTo>
                  <a:pt x="0" y="1428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2" name="Group 22"/>
          <p:cNvGrpSpPr/>
          <p:nvPr/>
        </p:nvGrpSpPr>
        <p:grpSpPr>
          <a:xfrm>
            <a:off x="13324919" y="2448632"/>
            <a:ext cx="1785035" cy="1771841"/>
            <a:chOff x="0" y="0"/>
            <a:chExt cx="503523" cy="49980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03523" cy="499801"/>
            </a:xfrm>
            <a:custGeom>
              <a:avLst/>
              <a:gdLst/>
              <a:ahLst/>
              <a:cxnLst/>
              <a:rect l="l" t="t" r="r" b="b"/>
              <a:pathLst>
                <a:path w="503523" h="499801">
                  <a:moveTo>
                    <a:pt x="0" y="0"/>
                  </a:moveTo>
                  <a:lnTo>
                    <a:pt x="503523" y="0"/>
                  </a:lnTo>
                  <a:lnTo>
                    <a:pt x="503523" y="499801"/>
                  </a:lnTo>
                  <a:lnTo>
                    <a:pt x="0" y="499801"/>
                  </a:lnTo>
                  <a:close/>
                </a:path>
              </a:pathLst>
            </a:custGeom>
            <a:solidFill>
              <a:srgbClr val="FC707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3417089" y="2513996"/>
            <a:ext cx="1679797" cy="1679797"/>
          </a:xfrm>
          <a:custGeom>
            <a:avLst/>
            <a:gdLst/>
            <a:ahLst/>
            <a:cxnLst/>
            <a:rect l="l" t="t" r="r" b="b"/>
            <a:pathLst>
              <a:path w="1679797" h="1679797">
                <a:moveTo>
                  <a:pt x="0" y="0"/>
                </a:moveTo>
                <a:lnTo>
                  <a:pt x="1679797" y="0"/>
                </a:lnTo>
                <a:lnTo>
                  <a:pt x="1679797" y="1679797"/>
                </a:lnTo>
                <a:lnTo>
                  <a:pt x="0" y="1679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6" name="Group 26"/>
          <p:cNvGrpSpPr/>
          <p:nvPr/>
        </p:nvGrpSpPr>
        <p:grpSpPr>
          <a:xfrm>
            <a:off x="6483716" y="2409901"/>
            <a:ext cx="1858501" cy="1771841"/>
            <a:chOff x="0" y="0"/>
            <a:chExt cx="524246" cy="49980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24246" cy="499801"/>
            </a:xfrm>
            <a:custGeom>
              <a:avLst/>
              <a:gdLst/>
              <a:ahLst/>
              <a:cxnLst/>
              <a:rect l="l" t="t" r="r" b="b"/>
              <a:pathLst>
                <a:path w="524246" h="499801">
                  <a:moveTo>
                    <a:pt x="0" y="0"/>
                  </a:moveTo>
                  <a:lnTo>
                    <a:pt x="524246" y="0"/>
                  </a:lnTo>
                  <a:lnTo>
                    <a:pt x="524246" y="499801"/>
                  </a:lnTo>
                  <a:lnTo>
                    <a:pt x="0" y="499801"/>
                  </a:lnTo>
                  <a:close/>
                </a:path>
              </a:pathLst>
            </a:custGeom>
            <a:solidFill>
              <a:srgbClr val="FCB04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6703272" y="2590450"/>
            <a:ext cx="1428529" cy="1428529"/>
          </a:xfrm>
          <a:custGeom>
            <a:avLst/>
            <a:gdLst/>
            <a:ahLst/>
            <a:cxnLst/>
            <a:rect l="l" t="t" r="r" b="b"/>
            <a:pathLst>
              <a:path w="1428529" h="1428529">
                <a:moveTo>
                  <a:pt x="0" y="0"/>
                </a:moveTo>
                <a:lnTo>
                  <a:pt x="1428528" y="0"/>
                </a:lnTo>
                <a:lnTo>
                  <a:pt x="1428528" y="1428529"/>
                </a:lnTo>
                <a:lnTo>
                  <a:pt x="0" y="14285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TextBox 30"/>
          <p:cNvSpPr txBox="1"/>
          <p:nvPr/>
        </p:nvSpPr>
        <p:spPr>
          <a:xfrm>
            <a:off x="1465920" y="5122888"/>
            <a:ext cx="15441946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1E1E49"/>
                </a:solidFill>
                <a:latin typeface="Helvetica World"/>
              </a:rPr>
              <a:t>The competitors joined ‘Superhero U’ as individuals or in teams. Divided into the high school and college categories, ‘Superhero U’ was conducted in three rounds                        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65920" y="792460"/>
            <a:ext cx="15441946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1E1E49"/>
                </a:solidFill>
                <a:latin typeface="Helvetica World"/>
              </a:rPr>
              <a:t>The competition proved to be an exciting assessment of the ingenuity and intellect of the participants.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85528" y="6894652"/>
            <a:ext cx="2266494" cy="111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4"/>
              </a:lnSpc>
            </a:pPr>
            <a:r>
              <a:rPr lang="en-US" sz="3267">
                <a:solidFill>
                  <a:srgbClr val="000000"/>
                </a:solidFill>
                <a:latin typeface="Helvetica World"/>
              </a:rPr>
              <a:t> Final</a:t>
            </a:r>
          </a:p>
          <a:p>
            <a:pPr algn="ctr">
              <a:lnSpc>
                <a:spcPts val="4574"/>
              </a:lnSpc>
            </a:pPr>
            <a:r>
              <a:rPr lang="en-US" sz="3267">
                <a:solidFill>
                  <a:srgbClr val="000000"/>
                </a:solidFill>
                <a:latin typeface="Helvetica World"/>
              </a:rPr>
              <a:t>Rounds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891474" y="6962868"/>
            <a:ext cx="2070541" cy="111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4"/>
              </a:lnSpc>
            </a:pPr>
            <a:r>
              <a:rPr lang="en-US" sz="3267">
                <a:solidFill>
                  <a:srgbClr val="000000"/>
                </a:solidFill>
                <a:latin typeface="Helvetica World"/>
              </a:rPr>
              <a:t>Semi-final</a:t>
            </a:r>
          </a:p>
          <a:p>
            <a:pPr algn="ctr">
              <a:lnSpc>
                <a:spcPts val="4574"/>
              </a:lnSpc>
            </a:pPr>
            <a:r>
              <a:rPr lang="en-US" sz="3267">
                <a:solidFill>
                  <a:srgbClr val="000000"/>
                </a:solidFill>
                <a:latin typeface="Helvetica World"/>
              </a:rPr>
              <a:t>Rounds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159505" y="6962868"/>
            <a:ext cx="2438606" cy="111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4"/>
              </a:lnSpc>
            </a:pPr>
            <a:r>
              <a:rPr lang="en-US" sz="3267">
                <a:solidFill>
                  <a:srgbClr val="000000"/>
                </a:solidFill>
                <a:latin typeface="Helvetica World"/>
              </a:rPr>
              <a:t>Preliminary</a:t>
            </a:r>
          </a:p>
          <a:p>
            <a:pPr algn="ctr">
              <a:lnSpc>
                <a:spcPts val="4574"/>
              </a:lnSpc>
            </a:pPr>
            <a:r>
              <a:rPr lang="en-US" sz="3267">
                <a:solidFill>
                  <a:srgbClr val="000000"/>
                </a:solidFill>
                <a:latin typeface="Helvetica World"/>
              </a:rPr>
              <a:t>Rounds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677328" y="8669222"/>
            <a:ext cx="2701480" cy="54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4"/>
              </a:lnSpc>
            </a:pPr>
            <a:r>
              <a:rPr lang="en-US" sz="3267">
                <a:solidFill>
                  <a:srgbClr val="1E1E49"/>
                </a:solidFill>
                <a:latin typeface="Helvetica World"/>
              </a:rPr>
              <a:t>August 2020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369955" y="8707322"/>
            <a:ext cx="2094270" cy="54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4"/>
              </a:lnSpc>
            </a:pPr>
            <a:r>
              <a:rPr lang="en-US" sz="3267">
                <a:solidFill>
                  <a:srgbClr val="1E1E49"/>
                </a:solidFill>
                <a:latin typeface="Helvetica World"/>
              </a:rPr>
              <a:t>April 2021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675105" y="4259010"/>
            <a:ext cx="2701480" cy="54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4"/>
              </a:lnSpc>
            </a:pPr>
            <a:r>
              <a:rPr lang="en-US" sz="3267">
                <a:solidFill>
                  <a:srgbClr val="CF1B2B"/>
                </a:solidFill>
                <a:latin typeface="Helvetica World"/>
              </a:rPr>
              <a:t>Imagine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062227" y="4211385"/>
            <a:ext cx="2701480" cy="54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4"/>
              </a:lnSpc>
            </a:pPr>
            <a:r>
              <a:rPr lang="en-US" sz="3267">
                <a:solidFill>
                  <a:srgbClr val="CF1B2B"/>
                </a:solidFill>
                <a:latin typeface="Helvetica World"/>
              </a:rPr>
              <a:t>Illustrate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82829" y="4211385"/>
            <a:ext cx="2701480" cy="54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4"/>
              </a:lnSpc>
            </a:pPr>
            <a:r>
              <a:rPr lang="en-US" sz="3267">
                <a:solidFill>
                  <a:srgbClr val="CF1B2B"/>
                </a:solidFill>
                <a:latin typeface="Helvetica World"/>
              </a:rPr>
              <a:t>Innovate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911415" y="4239960"/>
            <a:ext cx="2701480" cy="54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4"/>
              </a:lnSpc>
            </a:pPr>
            <a:r>
              <a:rPr lang="en-US" sz="3267">
                <a:solidFill>
                  <a:srgbClr val="CF1B2B"/>
                </a:solidFill>
                <a:latin typeface="Helvetica World"/>
              </a:rPr>
              <a:t>Inspire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78107">
            <a:off x="118515" y="3998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631013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842203" y="876300"/>
            <a:ext cx="12224348" cy="1466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96"/>
              </a:lnSpc>
              <a:spcBef>
                <a:spcPct val="0"/>
              </a:spcBef>
            </a:pPr>
            <a:r>
              <a:rPr lang="en-US" sz="8640" spc="-380">
                <a:solidFill>
                  <a:srgbClr val="CF1B2B"/>
                </a:solidFill>
                <a:latin typeface="Helvetica World"/>
              </a:rPr>
              <a:t>FACEBOOK ADS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79590" y="4562966"/>
            <a:ext cx="15728820" cy="3747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0758" lvl="1" indent="-385379">
              <a:lnSpc>
                <a:spcPts val="4997"/>
              </a:lnSpc>
              <a:buFont typeface="Arial"/>
              <a:buChar char="•"/>
            </a:pPr>
            <a:r>
              <a:rPr lang="en-US" sz="3569" spc="-157">
                <a:solidFill>
                  <a:srgbClr val="1E1E49"/>
                </a:solidFill>
                <a:latin typeface="Helvetica World"/>
              </a:rPr>
              <a:t>Facebook Ads is an online advertising platform provided by Facebook, one of the largest social media networks.</a:t>
            </a:r>
          </a:p>
          <a:p>
            <a:pPr>
              <a:lnSpc>
                <a:spcPts val="4997"/>
              </a:lnSpc>
            </a:pPr>
            <a:endParaRPr lang="en-US" sz="3569" spc="-157">
              <a:solidFill>
                <a:srgbClr val="1E1E49"/>
              </a:solidFill>
              <a:latin typeface="Helvetica World"/>
            </a:endParaRPr>
          </a:p>
          <a:p>
            <a:pPr marL="770758" lvl="1" indent="-385379">
              <a:lnSpc>
                <a:spcPts val="4997"/>
              </a:lnSpc>
              <a:buFont typeface="Arial"/>
              <a:buChar char="•"/>
            </a:pPr>
            <a:r>
              <a:rPr lang="en-US" sz="3569" spc="-157">
                <a:solidFill>
                  <a:srgbClr val="1E1E49"/>
                </a:solidFill>
                <a:latin typeface="Helvetica World"/>
              </a:rPr>
              <a:t>It enables businesses and individuals to create and manage targeted advertisements that reach specific audiences on Facebook and its affiliated platforms, such as Instagram and Messenger.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9574" y="1941710"/>
            <a:ext cx="3086100" cy="895755"/>
            <a:chOff x="0" y="0"/>
            <a:chExt cx="812800" cy="235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35919"/>
            </a:xfrm>
            <a:custGeom>
              <a:avLst/>
              <a:gdLst/>
              <a:ahLst/>
              <a:cxnLst/>
              <a:rect l="l" t="t" r="r" b="b"/>
              <a:pathLst>
                <a:path w="812800" h="235919">
                  <a:moveTo>
                    <a:pt x="0" y="0"/>
                  </a:moveTo>
                  <a:lnTo>
                    <a:pt x="812800" y="0"/>
                  </a:lnTo>
                  <a:lnTo>
                    <a:pt x="812800" y="235919"/>
                  </a:lnTo>
                  <a:lnTo>
                    <a:pt x="0" y="235919"/>
                  </a:lnTo>
                  <a:close/>
                </a:path>
              </a:pathLst>
            </a:custGeom>
            <a:solidFill>
              <a:srgbClr val="B2ADA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336345" flipH="1">
            <a:off x="3413466" y="6819567"/>
            <a:ext cx="1603825" cy="573367"/>
          </a:xfrm>
          <a:custGeom>
            <a:avLst/>
            <a:gdLst/>
            <a:ahLst/>
            <a:cxnLst/>
            <a:rect l="l" t="t" r="r" b="b"/>
            <a:pathLst>
              <a:path w="1603825" h="573367">
                <a:moveTo>
                  <a:pt x="1603825" y="0"/>
                </a:moveTo>
                <a:lnTo>
                  <a:pt x="0" y="0"/>
                </a:lnTo>
                <a:lnTo>
                  <a:pt x="0" y="573367"/>
                </a:lnTo>
                <a:lnTo>
                  <a:pt x="1603825" y="573367"/>
                </a:lnTo>
                <a:lnTo>
                  <a:pt x="16038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1359266">
            <a:off x="11625968" y="6705011"/>
            <a:ext cx="1821891" cy="651326"/>
          </a:xfrm>
          <a:custGeom>
            <a:avLst/>
            <a:gdLst/>
            <a:ahLst/>
            <a:cxnLst/>
            <a:rect l="l" t="t" r="r" b="b"/>
            <a:pathLst>
              <a:path w="1821891" h="651326">
                <a:moveTo>
                  <a:pt x="0" y="0"/>
                </a:moveTo>
                <a:lnTo>
                  <a:pt x="1821890" y="0"/>
                </a:lnTo>
                <a:lnTo>
                  <a:pt x="1821890" y="651326"/>
                </a:lnTo>
                <a:lnTo>
                  <a:pt x="0" y="651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1983052">
            <a:off x="11597135" y="3854498"/>
            <a:ext cx="1587353" cy="567479"/>
          </a:xfrm>
          <a:custGeom>
            <a:avLst/>
            <a:gdLst/>
            <a:ahLst/>
            <a:cxnLst/>
            <a:rect l="l" t="t" r="r" b="b"/>
            <a:pathLst>
              <a:path w="1587353" h="567479">
                <a:moveTo>
                  <a:pt x="0" y="0"/>
                </a:moveTo>
                <a:lnTo>
                  <a:pt x="1587353" y="0"/>
                </a:lnTo>
                <a:lnTo>
                  <a:pt x="1587353" y="567479"/>
                </a:lnTo>
                <a:lnTo>
                  <a:pt x="0" y="567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8900582" flipV="1">
            <a:off x="3237900" y="3824746"/>
            <a:ext cx="1753800" cy="626983"/>
          </a:xfrm>
          <a:custGeom>
            <a:avLst/>
            <a:gdLst/>
            <a:ahLst/>
            <a:cxnLst/>
            <a:rect l="l" t="t" r="r" b="b"/>
            <a:pathLst>
              <a:path w="1753800" h="626983">
                <a:moveTo>
                  <a:pt x="0" y="626983"/>
                </a:moveTo>
                <a:lnTo>
                  <a:pt x="1753800" y="626983"/>
                </a:lnTo>
                <a:lnTo>
                  <a:pt x="1753800" y="0"/>
                </a:lnTo>
                <a:lnTo>
                  <a:pt x="0" y="0"/>
                </a:lnTo>
                <a:lnTo>
                  <a:pt x="0" y="62698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838200" y="8196506"/>
            <a:ext cx="3276600" cy="1025139"/>
            <a:chOff x="0" y="0"/>
            <a:chExt cx="812800" cy="2359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235919"/>
            </a:xfrm>
            <a:custGeom>
              <a:avLst/>
              <a:gdLst/>
              <a:ahLst/>
              <a:cxnLst/>
              <a:rect l="l" t="t" r="r" b="b"/>
              <a:pathLst>
                <a:path w="812800" h="235919">
                  <a:moveTo>
                    <a:pt x="0" y="0"/>
                  </a:moveTo>
                  <a:lnTo>
                    <a:pt x="812800" y="0"/>
                  </a:lnTo>
                  <a:lnTo>
                    <a:pt x="812800" y="235919"/>
                  </a:lnTo>
                  <a:lnTo>
                    <a:pt x="0" y="235919"/>
                  </a:lnTo>
                  <a:close/>
                </a:path>
              </a:pathLst>
            </a:custGeom>
            <a:solidFill>
              <a:srgbClr val="B2ADA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138122" y="2072947"/>
            <a:ext cx="3086100" cy="959916"/>
            <a:chOff x="0" y="0"/>
            <a:chExt cx="812800" cy="2528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52817"/>
            </a:xfrm>
            <a:custGeom>
              <a:avLst/>
              <a:gdLst/>
              <a:ahLst/>
              <a:cxnLst/>
              <a:rect l="l" t="t" r="r" b="b"/>
              <a:pathLst>
                <a:path w="812800" h="252817">
                  <a:moveTo>
                    <a:pt x="0" y="0"/>
                  </a:moveTo>
                  <a:lnTo>
                    <a:pt x="812800" y="0"/>
                  </a:lnTo>
                  <a:lnTo>
                    <a:pt x="812800" y="252817"/>
                  </a:lnTo>
                  <a:lnTo>
                    <a:pt x="0" y="252817"/>
                  </a:lnTo>
                  <a:close/>
                </a:path>
              </a:pathLst>
            </a:custGeom>
            <a:solidFill>
              <a:srgbClr val="B2ADA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65921" y="8248734"/>
            <a:ext cx="3276600" cy="1021328"/>
            <a:chOff x="0" y="0"/>
            <a:chExt cx="812800" cy="2359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35919"/>
            </a:xfrm>
            <a:custGeom>
              <a:avLst/>
              <a:gdLst/>
              <a:ahLst/>
              <a:cxnLst/>
              <a:rect l="l" t="t" r="r" b="b"/>
              <a:pathLst>
                <a:path w="812800" h="235919">
                  <a:moveTo>
                    <a:pt x="0" y="0"/>
                  </a:moveTo>
                  <a:lnTo>
                    <a:pt x="812800" y="0"/>
                  </a:lnTo>
                  <a:lnTo>
                    <a:pt x="812800" y="235919"/>
                  </a:lnTo>
                  <a:lnTo>
                    <a:pt x="0" y="235919"/>
                  </a:lnTo>
                  <a:close/>
                </a:path>
              </a:pathLst>
            </a:custGeom>
            <a:solidFill>
              <a:srgbClr val="B2ADA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54030" y="2094110"/>
            <a:ext cx="3086100" cy="895755"/>
            <a:chOff x="0" y="0"/>
            <a:chExt cx="812800" cy="2359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235919"/>
            </a:xfrm>
            <a:custGeom>
              <a:avLst/>
              <a:gdLst/>
              <a:ahLst/>
              <a:cxnLst/>
              <a:rect l="l" t="t" r="r" b="b"/>
              <a:pathLst>
                <a:path w="812800" h="235919">
                  <a:moveTo>
                    <a:pt x="0" y="0"/>
                  </a:moveTo>
                  <a:lnTo>
                    <a:pt x="812800" y="0"/>
                  </a:lnTo>
                  <a:lnTo>
                    <a:pt x="812800" y="235919"/>
                  </a:lnTo>
                  <a:lnTo>
                    <a:pt x="0" y="235919"/>
                  </a:lnTo>
                  <a:close/>
                </a:path>
              </a:pathLst>
            </a:custGeom>
            <a:solidFill>
              <a:srgbClr val="B2ADA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5507087">
            <a:off x="8018215" y="3873551"/>
            <a:ext cx="1172013" cy="603587"/>
          </a:xfrm>
          <a:custGeom>
            <a:avLst/>
            <a:gdLst/>
            <a:ahLst/>
            <a:cxnLst/>
            <a:rect l="l" t="t" r="r" b="b"/>
            <a:pathLst>
              <a:path w="1172013" h="603587">
                <a:moveTo>
                  <a:pt x="0" y="0"/>
                </a:moveTo>
                <a:lnTo>
                  <a:pt x="1172013" y="0"/>
                </a:lnTo>
                <a:lnTo>
                  <a:pt x="1172013" y="603587"/>
                </a:lnTo>
                <a:lnTo>
                  <a:pt x="0" y="603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1897175" y="387262"/>
            <a:ext cx="14750293" cy="84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1"/>
              </a:lnSpc>
              <a:spcBef>
                <a:spcPct val="0"/>
              </a:spcBef>
            </a:pPr>
            <a:r>
              <a:rPr lang="en-US" sz="4965" spc="-218">
                <a:solidFill>
                  <a:srgbClr val="CF1B2B"/>
                </a:solidFill>
                <a:latin typeface="Helvetica World"/>
              </a:rPr>
              <a:t>Here's a brief explanation of how Facebook Ads work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322606" y="4627947"/>
            <a:ext cx="9386143" cy="1709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1877F2"/>
                </a:solidFill>
                <a:latin typeface="Helvetica World Bold"/>
              </a:rPr>
              <a:t>FACEBOOK ADS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9574" y="2098633"/>
            <a:ext cx="3086100" cy="50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7"/>
              </a:lnSpc>
              <a:spcBef>
                <a:spcPct val="0"/>
              </a:spcBef>
            </a:pPr>
            <a:r>
              <a:rPr lang="en-US" sz="2769" spc="-121">
                <a:solidFill>
                  <a:srgbClr val="313641"/>
                </a:solidFill>
                <a:latin typeface="Helvetica World Bold"/>
              </a:rPr>
              <a:t>Objective Setting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3138122" y="8389372"/>
            <a:ext cx="3089247" cy="895755"/>
            <a:chOff x="0" y="0"/>
            <a:chExt cx="4118995" cy="1194341"/>
          </a:xfrm>
        </p:grpSpPr>
        <p:grpSp>
          <p:nvGrpSpPr>
            <p:cNvPr id="26" name="Group 26"/>
            <p:cNvGrpSpPr/>
            <p:nvPr/>
          </p:nvGrpSpPr>
          <p:grpSpPr>
            <a:xfrm>
              <a:off x="4195" y="0"/>
              <a:ext cx="4114800" cy="1194341"/>
              <a:chOff x="0" y="0"/>
              <a:chExt cx="812800" cy="23591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2359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35919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35919"/>
                    </a:lnTo>
                    <a:lnTo>
                      <a:pt x="0" y="235919"/>
                    </a:lnTo>
                    <a:close/>
                  </a:path>
                </a:pathLst>
              </a:custGeom>
              <a:solidFill>
                <a:srgbClr val="B2ADAA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285051"/>
              <a:ext cx="4114800" cy="652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71"/>
                </a:lnSpc>
                <a:spcBef>
                  <a:spcPct val="0"/>
                </a:spcBef>
              </a:pPr>
              <a:r>
                <a:rPr lang="en-US" sz="2765" spc="-121">
                  <a:solidFill>
                    <a:srgbClr val="313641"/>
                  </a:solidFill>
                  <a:latin typeface="Helvetica World Bold"/>
                </a:rPr>
                <a:t>Audience Targeting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660060" y="2279853"/>
            <a:ext cx="3487211" cy="488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4"/>
              </a:lnSpc>
              <a:spcBef>
                <a:spcPct val="0"/>
              </a:spcBef>
            </a:pPr>
            <a:r>
              <a:rPr lang="en-US" sz="2632" spc="-115">
                <a:solidFill>
                  <a:srgbClr val="313641"/>
                </a:solidFill>
                <a:latin typeface="Helvetica World Bold"/>
              </a:rPr>
              <a:t>Ad Format Selection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529971" y="2211081"/>
            <a:ext cx="2213445" cy="604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1"/>
              </a:lnSpc>
              <a:spcBef>
                <a:spcPct val="0"/>
              </a:spcBef>
            </a:pPr>
            <a:r>
              <a:rPr lang="en-US" sz="3344" spc="-147">
                <a:solidFill>
                  <a:srgbClr val="313641"/>
                </a:solidFill>
                <a:latin typeface="Helvetica World Bold"/>
              </a:rPr>
              <a:t>Ad Creation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061172" y="8259989"/>
            <a:ext cx="3086099" cy="952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71"/>
              </a:lnSpc>
              <a:spcBef>
                <a:spcPct val="0"/>
              </a:spcBef>
            </a:pPr>
            <a:r>
              <a:rPr lang="en-US" sz="2765" spc="-121" dirty="0">
                <a:solidFill>
                  <a:srgbClr val="313641"/>
                </a:solidFill>
                <a:latin typeface="Helvetica World Bold"/>
              </a:rPr>
              <a:t>Ad Placement and Budgeting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8259989"/>
            <a:ext cx="3086100" cy="1025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1"/>
              </a:lnSpc>
              <a:spcBef>
                <a:spcPct val="0"/>
              </a:spcBef>
            </a:pPr>
            <a:r>
              <a:rPr lang="en-US" sz="2765" spc="-121" dirty="0">
                <a:solidFill>
                  <a:srgbClr val="313641"/>
                </a:solidFill>
                <a:latin typeface="Helvetica World Bold"/>
              </a:rPr>
              <a:t>Ad Monitoring and Optimization</a:t>
            </a:r>
          </a:p>
        </p:txBody>
      </p:sp>
      <p:sp>
        <p:nvSpPr>
          <p:cNvPr id="34" name="Freeform 34"/>
          <p:cNvSpPr/>
          <p:nvPr/>
        </p:nvSpPr>
        <p:spPr>
          <a:xfrm rot="-5507087" flipH="1">
            <a:off x="7949881" y="6831730"/>
            <a:ext cx="1308681" cy="673971"/>
          </a:xfrm>
          <a:custGeom>
            <a:avLst/>
            <a:gdLst/>
            <a:ahLst/>
            <a:cxnLst/>
            <a:rect l="l" t="t" r="r" b="b"/>
            <a:pathLst>
              <a:path w="1308681" h="673971">
                <a:moveTo>
                  <a:pt x="1308681" y="0"/>
                </a:moveTo>
                <a:lnTo>
                  <a:pt x="0" y="0"/>
                </a:lnTo>
                <a:lnTo>
                  <a:pt x="0" y="673971"/>
                </a:lnTo>
                <a:lnTo>
                  <a:pt x="1308681" y="673971"/>
                </a:lnTo>
                <a:lnTo>
                  <a:pt x="130868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56754" y="3793467"/>
            <a:ext cx="2458874" cy="591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1"/>
              </a:lnSpc>
              <a:spcBef>
                <a:spcPct val="0"/>
              </a:spcBef>
            </a:pPr>
            <a:r>
              <a:rPr lang="en-US" sz="3265" u="sng" spc="-143">
                <a:solidFill>
                  <a:srgbClr val="D55641"/>
                </a:solidFill>
                <a:latin typeface="Helvetica World Bold"/>
              </a:rPr>
              <a:t>WHO</a:t>
            </a:r>
          </a:p>
        </p:txBody>
      </p:sp>
      <p:sp>
        <p:nvSpPr>
          <p:cNvPr id="3" name="Freeform 3"/>
          <p:cNvSpPr/>
          <p:nvPr/>
        </p:nvSpPr>
        <p:spPr>
          <a:xfrm>
            <a:off x="1778290" y="3605408"/>
            <a:ext cx="944057" cy="944057"/>
          </a:xfrm>
          <a:custGeom>
            <a:avLst/>
            <a:gdLst/>
            <a:ahLst/>
            <a:cxnLst/>
            <a:rect l="l" t="t" r="r" b="b"/>
            <a:pathLst>
              <a:path w="944057" h="944057">
                <a:moveTo>
                  <a:pt x="0" y="0"/>
                </a:moveTo>
                <a:lnTo>
                  <a:pt x="944057" y="0"/>
                </a:lnTo>
                <a:lnTo>
                  <a:pt x="944057" y="944056"/>
                </a:lnTo>
                <a:lnTo>
                  <a:pt x="0" y="944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269513" y="3734865"/>
            <a:ext cx="1118599" cy="685142"/>
          </a:xfrm>
          <a:custGeom>
            <a:avLst/>
            <a:gdLst/>
            <a:ahLst/>
            <a:cxnLst/>
            <a:rect l="l" t="t" r="r" b="b"/>
            <a:pathLst>
              <a:path w="1118599" h="685142">
                <a:moveTo>
                  <a:pt x="0" y="0"/>
                </a:moveTo>
                <a:lnTo>
                  <a:pt x="1118599" y="0"/>
                </a:lnTo>
                <a:lnTo>
                  <a:pt x="1118599" y="685142"/>
                </a:lnTo>
                <a:lnTo>
                  <a:pt x="0" y="685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658729" y="3596923"/>
            <a:ext cx="936564" cy="961026"/>
          </a:xfrm>
          <a:custGeom>
            <a:avLst/>
            <a:gdLst/>
            <a:ahLst/>
            <a:cxnLst/>
            <a:rect l="l" t="t" r="r" b="b"/>
            <a:pathLst>
              <a:path w="936564" h="961026">
                <a:moveTo>
                  <a:pt x="0" y="0"/>
                </a:moveTo>
                <a:lnTo>
                  <a:pt x="936563" y="0"/>
                </a:lnTo>
                <a:lnTo>
                  <a:pt x="936563" y="961026"/>
                </a:lnTo>
                <a:lnTo>
                  <a:pt x="0" y="96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536145" y="379271"/>
            <a:ext cx="15723155" cy="1466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96"/>
              </a:lnSpc>
              <a:spcBef>
                <a:spcPct val="0"/>
              </a:spcBef>
            </a:pPr>
            <a:r>
              <a:rPr lang="en-US" sz="8640" spc="-380">
                <a:solidFill>
                  <a:srgbClr val="CF1B2B"/>
                </a:solidFill>
                <a:latin typeface="Helvetica World"/>
              </a:rPr>
              <a:t>OVERVIEW OF AD CAMPAIGNS 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72055" y="3793467"/>
            <a:ext cx="2458874" cy="591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1"/>
              </a:lnSpc>
              <a:spcBef>
                <a:spcPct val="0"/>
              </a:spcBef>
            </a:pPr>
            <a:r>
              <a:rPr lang="en-US" sz="3265" u="sng" spc="-143">
                <a:solidFill>
                  <a:srgbClr val="D55641"/>
                </a:solidFill>
                <a:latin typeface="Helvetica World Bold"/>
              </a:rPr>
              <a:t>WHERE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24242" y="3793467"/>
            <a:ext cx="2458874" cy="57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1"/>
              </a:lnSpc>
              <a:spcBef>
                <a:spcPct val="0"/>
              </a:spcBef>
            </a:pPr>
            <a:r>
              <a:rPr lang="en-US" sz="3165" u="sng" spc="-139">
                <a:solidFill>
                  <a:srgbClr val="D55641"/>
                </a:solidFill>
                <a:latin typeface="Helvetica World Bold"/>
              </a:rPr>
              <a:t>HOW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8290" y="4719134"/>
            <a:ext cx="4017674" cy="511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4953" lvl="1" indent="-352477" algn="ctr">
              <a:lnSpc>
                <a:spcPts val="4571"/>
              </a:lnSpc>
              <a:buFont typeface="Arial"/>
              <a:buChar char="•"/>
            </a:pPr>
            <a:r>
              <a:rPr lang="en-US" sz="3265" spc="-143">
                <a:solidFill>
                  <a:srgbClr val="1E1E49"/>
                </a:solidFill>
                <a:latin typeface="Helvetica World"/>
              </a:rPr>
              <a:t>Australia</a:t>
            </a:r>
          </a:p>
          <a:p>
            <a:pPr marL="704953" lvl="1" indent="-352477" algn="ctr">
              <a:lnSpc>
                <a:spcPts val="4571"/>
              </a:lnSpc>
              <a:buFont typeface="Arial"/>
              <a:buChar char="•"/>
            </a:pPr>
            <a:r>
              <a:rPr lang="en-US" sz="3265" spc="-143">
                <a:solidFill>
                  <a:srgbClr val="1E1E49"/>
                </a:solidFill>
                <a:latin typeface="Helvetica World"/>
              </a:rPr>
              <a:t>Canda</a:t>
            </a:r>
          </a:p>
          <a:p>
            <a:pPr marL="704953" lvl="1" indent="-352477" algn="ctr">
              <a:lnSpc>
                <a:spcPts val="4571"/>
              </a:lnSpc>
              <a:buFont typeface="Arial"/>
              <a:buChar char="•"/>
            </a:pPr>
            <a:r>
              <a:rPr lang="en-US" sz="3265" spc="-143">
                <a:solidFill>
                  <a:srgbClr val="1E1E49"/>
                </a:solidFill>
                <a:latin typeface="Helvetica World"/>
              </a:rPr>
              <a:t>Ghana</a:t>
            </a:r>
          </a:p>
          <a:p>
            <a:pPr marL="704953" lvl="1" indent="-352477" algn="ctr">
              <a:lnSpc>
                <a:spcPts val="4571"/>
              </a:lnSpc>
              <a:buFont typeface="Arial"/>
              <a:buChar char="•"/>
            </a:pPr>
            <a:r>
              <a:rPr lang="en-US" sz="3265" spc="-143">
                <a:solidFill>
                  <a:srgbClr val="1E1E49"/>
                </a:solidFill>
                <a:latin typeface="Helvetica World"/>
              </a:rPr>
              <a:t>India </a:t>
            </a:r>
          </a:p>
          <a:p>
            <a:pPr marL="704953" lvl="1" indent="-352477" algn="ctr">
              <a:lnSpc>
                <a:spcPts val="4571"/>
              </a:lnSpc>
              <a:buFont typeface="Arial"/>
              <a:buChar char="•"/>
            </a:pPr>
            <a:r>
              <a:rPr lang="en-US" sz="3265" spc="-143">
                <a:solidFill>
                  <a:srgbClr val="1E1E49"/>
                </a:solidFill>
                <a:latin typeface="Helvetica World"/>
              </a:rPr>
              <a:t>Nepal</a:t>
            </a:r>
          </a:p>
          <a:p>
            <a:pPr marL="704953" lvl="1" indent="-352477" algn="ctr">
              <a:lnSpc>
                <a:spcPts val="4571"/>
              </a:lnSpc>
              <a:buFont typeface="Arial"/>
              <a:buChar char="•"/>
            </a:pPr>
            <a:r>
              <a:rPr lang="en-US" sz="3265" spc="-143">
                <a:solidFill>
                  <a:srgbClr val="1E1E49"/>
                </a:solidFill>
                <a:latin typeface="Helvetica World"/>
              </a:rPr>
              <a:t>Nigeria</a:t>
            </a:r>
          </a:p>
          <a:p>
            <a:pPr marL="704953" lvl="1" indent="-352477" algn="ctr">
              <a:lnSpc>
                <a:spcPts val="4571"/>
              </a:lnSpc>
              <a:buFont typeface="Arial"/>
              <a:buChar char="•"/>
            </a:pPr>
            <a:r>
              <a:rPr lang="en-US" sz="3265" spc="-143">
                <a:solidFill>
                  <a:srgbClr val="1E1E49"/>
                </a:solidFill>
                <a:latin typeface="Helvetica World"/>
              </a:rPr>
              <a:t>UAE</a:t>
            </a:r>
          </a:p>
          <a:p>
            <a:pPr marL="704953" lvl="1" indent="-352477" algn="ctr">
              <a:lnSpc>
                <a:spcPts val="4571"/>
              </a:lnSpc>
              <a:buFont typeface="Arial"/>
              <a:buChar char="•"/>
            </a:pPr>
            <a:r>
              <a:rPr lang="en-US" sz="3265" spc="-143">
                <a:solidFill>
                  <a:srgbClr val="1E1E49"/>
                </a:solidFill>
                <a:latin typeface="Helvetica World"/>
              </a:rPr>
              <a:t>UK</a:t>
            </a:r>
          </a:p>
          <a:p>
            <a:pPr marL="704953" lvl="1" indent="-352477" algn="ctr">
              <a:lnSpc>
                <a:spcPts val="4571"/>
              </a:lnSpc>
              <a:buFont typeface="Arial"/>
              <a:buChar char="•"/>
            </a:pPr>
            <a:r>
              <a:rPr lang="en-US" sz="3265" spc="-143">
                <a:solidFill>
                  <a:srgbClr val="1E1E49"/>
                </a:solidFill>
                <a:latin typeface="Helvetica World"/>
              </a:rPr>
              <a:t>USA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76490" y="5256815"/>
            <a:ext cx="4009028" cy="462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5990" lvl="1" indent="-352995" algn="ctr">
              <a:lnSpc>
                <a:spcPts val="4577"/>
              </a:lnSpc>
              <a:buFont typeface="Arial"/>
              <a:buChar char="•"/>
            </a:pPr>
            <a:r>
              <a:rPr lang="en-US" sz="3269" spc="-143">
                <a:solidFill>
                  <a:srgbClr val="1E1E49"/>
                </a:solidFill>
                <a:latin typeface="Helvetica World"/>
              </a:rPr>
              <a:t>Students </a:t>
            </a:r>
          </a:p>
          <a:p>
            <a:pPr marL="705990" lvl="1" indent="-352995" algn="ctr">
              <a:lnSpc>
                <a:spcPts val="4577"/>
              </a:lnSpc>
              <a:buFont typeface="Arial"/>
              <a:buChar char="•"/>
            </a:pPr>
            <a:r>
              <a:rPr lang="en-US" sz="3269" spc="-143">
                <a:solidFill>
                  <a:srgbClr val="1E1E49"/>
                </a:solidFill>
                <a:latin typeface="Helvetica World"/>
              </a:rPr>
              <a:t>Educators &amp; Principals </a:t>
            </a:r>
          </a:p>
          <a:p>
            <a:pPr algn="ctr">
              <a:lnSpc>
                <a:spcPts val="4577"/>
              </a:lnSpc>
            </a:pPr>
            <a:endParaRPr lang="en-US" sz="3269" spc="-143">
              <a:solidFill>
                <a:srgbClr val="1E1E49"/>
              </a:solidFill>
              <a:latin typeface="Helvetica World"/>
            </a:endParaRPr>
          </a:p>
          <a:p>
            <a:pPr algn="ctr">
              <a:lnSpc>
                <a:spcPts val="4577"/>
              </a:lnSpc>
            </a:pPr>
            <a:endParaRPr lang="en-US" sz="3269" spc="-143">
              <a:solidFill>
                <a:srgbClr val="1E1E49"/>
              </a:solidFill>
              <a:latin typeface="Helvetica World"/>
            </a:endParaRPr>
          </a:p>
          <a:p>
            <a:pPr algn="ctr">
              <a:lnSpc>
                <a:spcPts val="4577"/>
              </a:lnSpc>
            </a:pPr>
            <a:endParaRPr lang="en-US" sz="3269" spc="-143">
              <a:solidFill>
                <a:srgbClr val="1E1E49"/>
              </a:solidFill>
              <a:latin typeface="Helvetica World"/>
            </a:endParaRPr>
          </a:p>
          <a:p>
            <a:pPr algn="ctr">
              <a:lnSpc>
                <a:spcPts val="4577"/>
              </a:lnSpc>
            </a:pPr>
            <a:endParaRPr lang="en-US" sz="3269" spc="-143">
              <a:solidFill>
                <a:srgbClr val="1E1E49"/>
              </a:solidFill>
              <a:latin typeface="Helvetica World"/>
            </a:endParaRPr>
          </a:p>
          <a:p>
            <a:pPr algn="ctr">
              <a:lnSpc>
                <a:spcPts val="4577"/>
              </a:lnSpc>
            </a:pPr>
            <a:endParaRPr lang="en-US" sz="3269" spc="-143">
              <a:solidFill>
                <a:srgbClr val="1E1E49"/>
              </a:solidFill>
              <a:latin typeface="Helvetica Wor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35278" y="4719134"/>
            <a:ext cx="4009489" cy="340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4953" lvl="1" indent="-352477" algn="ctr">
              <a:lnSpc>
                <a:spcPts val="4571"/>
              </a:lnSpc>
              <a:buFont typeface="Arial"/>
              <a:buChar char="•"/>
            </a:pPr>
            <a:r>
              <a:rPr lang="en-US" sz="3265" spc="-143">
                <a:solidFill>
                  <a:srgbClr val="1E1E49"/>
                </a:solidFill>
                <a:latin typeface="Helvetica World"/>
              </a:rPr>
              <a:t>Reach</a:t>
            </a:r>
          </a:p>
          <a:p>
            <a:pPr marL="704953" lvl="1" indent="-352477" algn="ctr">
              <a:lnSpc>
                <a:spcPts val="4571"/>
              </a:lnSpc>
              <a:buFont typeface="Arial"/>
              <a:buChar char="•"/>
            </a:pPr>
            <a:r>
              <a:rPr lang="en-US" sz="3265" spc="-143">
                <a:solidFill>
                  <a:srgbClr val="1E1E49"/>
                </a:solidFill>
                <a:latin typeface="Helvetica World"/>
              </a:rPr>
              <a:t>Impressions</a:t>
            </a:r>
          </a:p>
          <a:p>
            <a:pPr marL="704953" lvl="1" indent="-352477" algn="ctr">
              <a:lnSpc>
                <a:spcPts val="4571"/>
              </a:lnSpc>
              <a:buFont typeface="Arial"/>
              <a:buChar char="•"/>
            </a:pPr>
            <a:r>
              <a:rPr lang="en-US" sz="3265" spc="-143">
                <a:solidFill>
                  <a:srgbClr val="1E1E49"/>
                </a:solidFill>
                <a:latin typeface="Helvetica World"/>
              </a:rPr>
              <a:t>Unique Clicks</a:t>
            </a:r>
          </a:p>
          <a:p>
            <a:pPr marL="704953" lvl="1" indent="-352477" algn="ctr">
              <a:lnSpc>
                <a:spcPts val="4571"/>
              </a:lnSpc>
              <a:buFont typeface="Arial"/>
              <a:buChar char="•"/>
            </a:pPr>
            <a:r>
              <a:rPr lang="en-US" sz="3265" spc="-143">
                <a:solidFill>
                  <a:srgbClr val="1E1E49"/>
                </a:solidFill>
                <a:latin typeface="Helvetica World"/>
              </a:rPr>
              <a:t>Click-Through Rate</a:t>
            </a:r>
          </a:p>
          <a:p>
            <a:pPr marL="704953" lvl="1" indent="-352477" algn="ctr">
              <a:lnSpc>
                <a:spcPts val="4571"/>
              </a:lnSpc>
              <a:buFont typeface="Arial"/>
              <a:buChar char="•"/>
            </a:pPr>
            <a:r>
              <a:rPr lang="en-US" sz="3265" spc="-143">
                <a:solidFill>
                  <a:srgbClr val="1E1E49"/>
                </a:solidFill>
                <a:latin typeface="Helvetica World"/>
              </a:rPr>
              <a:t> Cost Per Click</a:t>
            </a:r>
          </a:p>
          <a:p>
            <a:pPr marL="704953" lvl="1" indent="-352477" algn="ctr">
              <a:lnSpc>
                <a:spcPts val="4571"/>
              </a:lnSpc>
              <a:buFont typeface="Arial"/>
              <a:buChar char="•"/>
            </a:pPr>
            <a:r>
              <a:rPr lang="en-US" sz="3265" spc="-143">
                <a:solidFill>
                  <a:srgbClr val="1E1E49"/>
                </a:solidFill>
                <a:latin typeface="Helvetica World"/>
              </a:rPr>
              <a:t> Cost per Result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95964" y="2121965"/>
            <a:ext cx="6696072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175">
                <a:solidFill>
                  <a:srgbClr val="1E1E49"/>
                </a:solidFill>
                <a:latin typeface="Helvetica World"/>
              </a:rPr>
              <a:t>11 Superhero U ad campaigns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3054" y="2516911"/>
            <a:ext cx="8580946" cy="6230002"/>
          </a:xfrm>
          <a:custGeom>
            <a:avLst/>
            <a:gdLst/>
            <a:ahLst/>
            <a:cxnLst/>
            <a:rect l="l" t="t" r="r" b="b"/>
            <a:pathLst>
              <a:path w="8580946" h="6230002">
                <a:moveTo>
                  <a:pt x="0" y="0"/>
                </a:moveTo>
                <a:lnTo>
                  <a:pt x="8580946" y="0"/>
                </a:lnTo>
                <a:lnTo>
                  <a:pt x="8580946" y="6230002"/>
                </a:lnTo>
                <a:lnTo>
                  <a:pt x="0" y="623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624097" y="2565994"/>
            <a:ext cx="8249686" cy="6180919"/>
          </a:xfrm>
          <a:custGeom>
            <a:avLst/>
            <a:gdLst/>
            <a:ahLst/>
            <a:cxnLst/>
            <a:rect l="l" t="t" r="r" b="b"/>
            <a:pathLst>
              <a:path w="8249686" h="6180919">
                <a:moveTo>
                  <a:pt x="0" y="0"/>
                </a:moveTo>
                <a:lnTo>
                  <a:pt x="8249687" y="0"/>
                </a:lnTo>
                <a:lnTo>
                  <a:pt x="8249687" y="6180919"/>
                </a:lnTo>
                <a:lnTo>
                  <a:pt x="0" y="6180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663526" y="219265"/>
            <a:ext cx="14960947" cy="1466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96"/>
              </a:lnSpc>
              <a:spcBef>
                <a:spcPct val="0"/>
              </a:spcBef>
            </a:pPr>
            <a:r>
              <a:rPr lang="en-US" sz="8640" spc="-380">
                <a:solidFill>
                  <a:srgbClr val="CF1B2B"/>
                </a:solidFill>
                <a:latin typeface="Helvetica World"/>
              </a:rPr>
              <a:t>COMPARISON OF CAMPAIGNS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9734" y="2524379"/>
            <a:ext cx="10803912" cy="5671899"/>
          </a:xfrm>
          <a:custGeom>
            <a:avLst/>
            <a:gdLst/>
            <a:ahLst/>
            <a:cxnLst/>
            <a:rect l="l" t="t" r="r" b="b"/>
            <a:pathLst>
              <a:path w="10803912" h="5671899">
                <a:moveTo>
                  <a:pt x="0" y="0"/>
                </a:moveTo>
                <a:lnTo>
                  <a:pt x="10803912" y="0"/>
                </a:lnTo>
                <a:lnTo>
                  <a:pt x="10803912" y="5671899"/>
                </a:lnTo>
                <a:lnTo>
                  <a:pt x="0" y="5671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366817" y="208089"/>
            <a:ext cx="7554367" cy="1466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96"/>
              </a:lnSpc>
              <a:spcBef>
                <a:spcPct val="0"/>
              </a:spcBef>
            </a:pPr>
            <a:r>
              <a:rPr lang="en-US" sz="8640" spc="-380">
                <a:solidFill>
                  <a:srgbClr val="CF1B2B"/>
                </a:solidFill>
                <a:latin typeface="Helvetica World"/>
              </a:rPr>
              <a:t>MORE VISUALS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44155" y="2457704"/>
            <a:ext cx="6431884" cy="5304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3944" lvl="1" indent="-406972" algn="ctr">
              <a:lnSpc>
                <a:spcPts val="5278"/>
              </a:lnSpc>
              <a:buFont typeface="Arial"/>
              <a:buChar char="•"/>
            </a:pPr>
            <a:r>
              <a:rPr lang="en-US" sz="3770" spc="-165">
                <a:solidFill>
                  <a:srgbClr val="1E1E49"/>
                </a:solidFill>
                <a:latin typeface="Helvetica World"/>
              </a:rPr>
              <a:t>Pareto analysis (80/20 rule) indicates about 80% of the effects come from 20% of the causes. </a:t>
            </a:r>
          </a:p>
          <a:p>
            <a:pPr marL="813944" lvl="1" indent="-406972" algn="ctr">
              <a:lnSpc>
                <a:spcPts val="5278"/>
              </a:lnSpc>
              <a:buFont typeface="Arial"/>
              <a:buChar char="•"/>
            </a:pPr>
            <a:r>
              <a:rPr lang="en-US" sz="3770" spc="-165">
                <a:solidFill>
                  <a:srgbClr val="1E1E49"/>
                </a:solidFill>
                <a:latin typeface="Helvetica World"/>
              </a:rPr>
              <a:t>Campaigns 8 &amp; 11 = 20% of the total campaign </a:t>
            </a:r>
          </a:p>
          <a:p>
            <a:pPr marL="1627887" lvl="2" indent="-542629" algn="ctr">
              <a:lnSpc>
                <a:spcPts val="5278"/>
              </a:lnSpc>
              <a:buFont typeface="Arial"/>
              <a:buChar char="⚬"/>
            </a:pPr>
            <a:r>
              <a:rPr lang="en-US" sz="3770" spc="-165">
                <a:solidFill>
                  <a:srgbClr val="1E1E49"/>
                </a:solidFill>
                <a:latin typeface="Helvetica World"/>
              </a:rPr>
              <a:t>leads to 80% of Unique – CTR.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122321" y="7762621"/>
            <a:ext cx="2331359" cy="233135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165679" y="0"/>
            <a:ext cx="2331359" cy="233135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477</Words>
  <Application>Microsoft Office PowerPoint</Application>
  <PresentationFormat>Custom</PresentationFormat>
  <Paragraphs>95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Pony Club</vt:lpstr>
      <vt:lpstr>Canva Sans Bold</vt:lpstr>
      <vt:lpstr>Canva Sans</vt:lpstr>
      <vt:lpstr>Helvetica World</vt:lpstr>
      <vt:lpstr>Calibri</vt:lpstr>
      <vt:lpstr>Helvetica World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Black Simple Technology Keynote Presentation</dc:title>
  <dc:creator>Suryanshi</dc:creator>
  <cp:lastModifiedBy>Suryanshi Kuyate</cp:lastModifiedBy>
  <cp:revision>5</cp:revision>
  <dcterms:created xsi:type="dcterms:W3CDTF">2006-08-16T00:00:00Z</dcterms:created>
  <dcterms:modified xsi:type="dcterms:W3CDTF">2024-06-23T20:58:27Z</dcterms:modified>
  <dc:identifier>DAFqFVIjBmU</dc:identifier>
</cp:coreProperties>
</file>